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8520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602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99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2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0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95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530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229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64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18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760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43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513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85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85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25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93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1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61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38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93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11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19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367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74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/>
          <p:nvPr/>
        </p:nvSpPr>
        <p:spPr>
          <a:xfrm>
            <a:off x="212725" y="2616993"/>
            <a:ext cx="184200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3400" y="457200"/>
            <a:ext cx="4724400" cy="52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533400" y="1885950"/>
            <a:ext cx="66294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31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33400" y="2800350"/>
            <a:ext cx="62483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857499" y="-1371600"/>
            <a:ext cx="3429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5486399" y="1257300"/>
            <a:ext cx="4343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1295400" y="-723899"/>
            <a:ext cx="4343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108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000"/>
            </a:lvl1pPr>
            <a:lvl2pPr marL="457200" indent="0" rtl="0">
              <a:spcBef>
                <a:spcPts val="0"/>
              </a:spcBef>
              <a:buFont typeface="Arial"/>
              <a:buNone/>
              <a:defRPr sz="1800"/>
            </a:lvl2pPr>
            <a:lvl3pPr marL="914400" indent="0" rtl="0">
              <a:spcBef>
                <a:spcPts val="0"/>
              </a:spcBef>
              <a:buFont typeface="Arial"/>
              <a:buNone/>
              <a:defRPr sz="1600"/>
            </a:lvl3pPr>
            <a:lvl4pPr marL="1371600" indent="0" rtl="0">
              <a:spcBef>
                <a:spcPts val="0"/>
              </a:spcBef>
              <a:buFont typeface="Arial"/>
              <a:buNone/>
              <a:defRPr sz="1400"/>
            </a:lvl4pPr>
            <a:lvl5pPr marL="1828800" indent="0" rtl="0">
              <a:spcBef>
                <a:spcPts val="0"/>
              </a:spcBef>
              <a:buFont typeface="Arial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40385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028700"/>
            <a:ext cx="4038599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rtl="0">
              <a:spcBef>
                <a:spcPts val="0"/>
              </a:spcBef>
              <a:defRPr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108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96519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96520" algn="l" rtl="0">
              <a:spcBef>
                <a:spcPts val="520"/>
              </a:spcBef>
              <a:spcAft>
                <a:spcPts val="0"/>
              </a:spcAft>
              <a:buClr>
                <a:srgbClr val="CE1126"/>
              </a:buClr>
              <a:buFont typeface="Times New Roman"/>
              <a:buChar char="•"/>
              <a:defRPr sz="2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212725" y="2616993"/>
            <a:ext cx="184200" cy="342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81000" y="4743450"/>
            <a:ext cx="3352799" cy="22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791200" y="4787503"/>
            <a:ext cx="2895600" cy="184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finite_element_software_packag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ultiphysics" TargetMode="External"/><Relationship Id="rId5" Type="http://schemas.openxmlformats.org/officeDocument/2006/relationships/hyperlink" Target="https://en.wikipedia.org/wiki/Engineering" TargetMode="External"/><Relationship Id="rId4" Type="http://schemas.openxmlformats.org/officeDocument/2006/relationships/hyperlink" Target="https://en.wikipedia.org/wiki/Physic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25732" y="1417751"/>
            <a:ext cx="7801500" cy="16023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 sz="3600" b="1" dirty="0"/>
              <a:t>Development of "Triple Halo Coil" for Deep Transcranial Magnetic </a:t>
            </a:r>
            <a:r>
              <a:rPr lang="zh-CN" sz="3600" b="1" dirty="0" smtClean="0"/>
              <a:t>Stimulation</a:t>
            </a:r>
            <a:endParaRPr lang="zh-CN" sz="3600" b="1" dirty="0"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835195" y="2761292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CN" sz="1800" b="1" dirty="0"/>
              <a:t>Group1629</a:t>
            </a:r>
          </a:p>
          <a:p>
            <a:pPr rtl="0">
              <a:spcBef>
                <a:spcPts val="0"/>
              </a:spcBef>
              <a:buNone/>
            </a:pPr>
            <a:r>
              <a:rPr lang="zh-CN" sz="1800" dirty="0"/>
              <a:t>Aashwatth Agarwal</a:t>
            </a:r>
          </a:p>
          <a:p>
            <a:pPr rtl="0">
              <a:spcBef>
                <a:spcPts val="0"/>
              </a:spcBef>
              <a:buNone/>
            </a:pPr>
            <a:r>
              <a:rPr lang="zh-CN" sz="1800" dirty="0"/>
              <a:t>Dylan Jagger Rasmusson</a:t>
            </a:r>
          </a:p>
          <a:p>
            <a:pPr rtl="0">
              <a:spcBef>
                <a:spcPts val="0"/>
              </a:spcBef>
              <a:buNone/>
            </a:pPr>
            <a:r>
              <a:rPr lang="zh-CN" sz="1800" dirty="0"/>
              <a:t>Wentai Wang</a:t>
            </a:r>
          </a:p>
          <a:p>
            <a:pPr rtl="0">
              <a:spcBef>
                <a:spcPts val="0"/>
              </a:spcBef>
              <a:buNone/>
            </a:pPr>
            <a:r>
              <a:rPr lang="zh-CN" sz="1800" b="1" dirty="0"/>
              <a:t>Advisor</a:t>
            </a:r>
          </a:p>
          <a:p>
            <a:pPr rtl="0">
              <a:spcBef>
                <a:spcPts val="0"/>
              </a:spcBef>
              <a:buNone/>
            </a:pPr>
            <a:r>
              <a:rPr lang="zh-CN" sz="1800" dirty="0"/>
              <a:t>Dr. Ravi Hadimani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zh-CN" dirty="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Project Milestones &amp; Schedule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028700"/>
            <a:ext cx="8229600" cy="321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System Design-Stimulator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40385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CN" sz="2400" b="1" dirty="0">
                <a:solidFill>
                  <a:srgbClr val="606060"/>
                </a:solidFill>
                <a:highlight>
                  <a:srgbClr val="FFFFFF"/>
                </a:highlight>
              </a:rPr>
              <a:t>Magstim Rapid</a:t>
            </a:r>
            <a:r>
              <a:rPr lang="zh-CN" sz="2400" b="1" baseline="30000" dirty="0">
                <a:solidFill>
                  <a:srgbClr val="606060"/>
                </a:solidFill>
                <a:highlight>
                  <a:srgbClr val="FFFFFF"/>
                </a:highlight>
              </a:rPr>
              <a:t>2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</a:pPr>
            <a:r>
              <a:rPr lang="zh-CN" sz="1400" dirty="0"/>
              <a:t>System power supply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High current pulse generator (5000 Amps)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Stimulating Coil (4 Tesla)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Pulse Duration (100μs to 1ms)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90% discharge occurs within first 100μs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Time-varying magnetic field induces a current in the tissue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smtClean="0"/>
              <a:t>Able </a:t>
            </a:r>
            <a:r>
              <a:rPr lang="zh-CN" sz="1400" dirty="0"/>
              <a:t>to combat psychiatric conditions and evaluate neurological conditions.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348" y="1028700"/>
            <a:ext cx="3536967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648200" y="1028700"/>
            <a:ext cx="40385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Technology Platform Used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CN" dirty="0"/>
              <a:t>SEMCAD X -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A full-wave 3D electromagnetic simulation software, offering a novel suite of seamlessly integrated solutions tailored to address a wide variety of engineering challenges across a broad portfolio of simulation, design, and engineering applications.</a:t>
            </a:r>
          </a:p>
          <a:p>
            <a:pPr rtl="0">
              <a:spcBef>
                <a:spcPts val="0"/>
              </a:spcBef>
              <a:buNone/>
            </a:pPr>
            <a:r>
              <a:rPr lang="zh-CN" dirty="0"/>
              <a:t>Sim4file - </a:t>
            </a:r>
            <a:r>
              <a:rPr lang="zh-CN" sz="1400" b="1" dirty="0">
                <a:highlight>
                  <a:srgbClr val="FFFFFF"/>
                </a:highlight>
              </a:rPr>
              <a:t>A revolutionary simulation platform, combining computable human phantoms with the most powerful physics solvers and the most advanced tissue models, for directly analyzing biological real-world phenomena and complex technical devices in a validated biological and anatomical environment. </a:t>
            </a:r>
          </a:p>
          <a:p>
            <a:pPr rtl="0">
              <a:spcBef>
                <a:spcPts val="0"/>
              </a:spcBef>
              <a:buNone/>
            </a:pPr>
            <a:r>
              <a:rPr lang="zh-CN" dirty="0"/>
              <a:t>COMSOL - </a:t>
            </a:r>
            <a:r>
              <a:rPr lang="zh-CN" sz="1050" dirty="0">
                <a:solidFill>
                  <a:srgbClr val="252525"/>
                </a:solidFill>
                <a:highlight>
                  <a:srgbClr val="FFFFFF"/>
                </a:highlight>
              </a:rPr>
              <a:t>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A finite element analysis, solver and Simulation software /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FEA Software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package for various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physics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and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engineering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 applications, especially coupled phenomena, or 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  <a:hlinkClick r:id="rId6"/>
              </a:rPr>
              <a:t>multiphysics</a:t>
            </a:r>
            <a:r>
              <a:rPr lang="zh-CN" sz="1400" b="1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  <a:p>
            <a:pPr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System Design-Coils</a:t>
            </a:r>
            <a:endParaRPr dirty="0"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2715044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buNone/>
            </a:pPr>
            <a:endParaRPr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089752"/>
            <a:ext cx="4359919" cy="3067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78" y="1327037"/>
            <a:ext cx="3805813" cy="22468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Magnetic Field Analysis - SemCADx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 Standard Halo coil               THC with 200 by 300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l="16785" r="16791"/>
          <a:stretch/>
        </p:blipFill>
        <p:spPr>
          <a:xfrm>
            <a:off x="608725" y="1586575"/>
            <a:ext cx="3586167" cy="28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25" y="1586575"/>
            <a:ext cx="3759799" cy="285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Magnetic Field Analysis - SemCADx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 sz="2400" dirty="0"/>
              <a:t>THC with 110 by 150           </a:t>
            </a:r>
            <a:r>
              <a:rPr lang="en-US" altLang="zh-CN" sz="2400" dirty="0" smtClean="0"/>
              <a:t>	</a:t>
            </a:r>
            <a:r>
              <a:rPr lang="zh-CN" sz="2400" dirty="0" smtClean="0"/>
              <a:t> </a:t>
            </a:r>
            <a:r>
              <a:rPr lang="zh-CN" sz="2400" dirty="0"/>
              <a:t>THC with 200 by 300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l="5003" r="5012"/>
          <a:stretch/>
        </p:blipFill>
        <p:spPr>
          <a:xfrm>
            <a:off x="608725" y="1586575"/>
            <a:ext cx="3586166" cy="282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25" y="1586575"/>
            <a:ext cx="3759799" cy="285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 dirty="0"/>
              <a:t>Test Plan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 b="0" dirty="0"/>
              <a:t>Standard Halo Coil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09" r="119"/>
          <a:stretch/>
        </p:blipFill>
        <p:spPr>
          <a:xfrm>
            <a:off x="457200" y="1631150"/>
            <a:ext cx="4041900" cy="281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 dirty="0"/>
              <a:t>THC (200 by 300)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t="1904" b="1904"/>
          <a:stretch/>
        </p:blipFill>
        <p:spPr>
          <a:xfrm>
            <a:off x="4645025" y="1631150"/>
            <a:ext cx="4249424" cy="28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Test Plan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b="0" dirty="0"/>
              <a:t>THC (110 by 150)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l="612" r="612"/>
          <a:stretch/>
        </p:blipFill>
        <p:spPr>
          <a:xfrm>
            <a:off x="457200" y="1631150"/>
            <a:ext cx="4041900" cy="28163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 dirty="0"/>
              <a:t>THC (200 by 300)</a:t>
            </a: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t="129" b="119"/>
          <a:stretch/>
        </p:blipFill>
        <p:spPr>
          <a:xfrm>
            <a:off x="4645025" y="1631150"/>
            <a:ext cx="4097925" cy="28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Test Plan Comparison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8494" t="3381" r="7242" b="3957"/>
          <a:stretch/>
        </p:blipFill>
        <p:spPr>
          <a:xfrm>
            <a:off x="960449" y="1028700"/>
            <a:ext cx="588110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zh-CN"/>
              <a:t>System Design-Coils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Rotate Angle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Electric field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2" y="1631150"/>
            <a:ext cx="4011075" cy="21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025" y="1631150"/>
            <a:ext cx="4023808" cy="217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Transcranial Magnetic Stimulation (TMS)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457200" rtl="0">
              <a:spcBef>
                <a:spcPts val="0"/>
              </a:spcBef>
              <a:buNone/>
            </a:pPr>
            <a:r>
              <a:rPr lang="zh-CN" sz="1800" dirty="0"/>
              <a:t>Transcranial magnetic stimulation (TMS) is a neurophysiologic technique that allows for noninvasive stimulation of the </a:t>
            </a:r>
            <a:r>
              <a:rPr lang="en-US" altLang="zh-CN" sz="1800" dirty="0" smtClean="0"/>
              <a:t>outer </a:t>
            </a:r>
            <a:r>
              <a:rPr lang="zh-CN" sz="1800" dirty="0" smtClean="0"/>
              <a:t>region </a:t>
            </a:r>
            <a:r>
              <a:rPr lang="zh-CN" sz="1800" dirty="0"/>
              <a:t>of human brain. This method can be used to treat many </a:t>
            </a:r>
            <a:r>
              <a:rPr lang="en-US" altLang="zh-CN" sz="1800" dirty="0" smtClean="0"/>
              <a:t>disorders </a:t>
            </a:r>
            <a:r>
              <a:rPr lang="zh-CN" sz="1800" dirty="0" smtClean="0"/>
              <a:t>such </a:t>
            </a:r>
            <a:r>
              <a:rPr lang="zh-CN" sz="1800" dirty="0"/>
              <a:t>as Parkison’s Disease, </a:t>
            </a:r>
            <a:r>
              <a:rPr lang="zh-CN" sz="1800" dirty="0" smtClean="0"/>
              <a:t>Depression</a:t>
            </a:r>
            <a:r>
              <a:rPr lang="en-US" altLang="zh-CN" sz="1800" dirty="0" smtClean="0"/>
              <a:t>,</a:t>
            </a:r>
            <a:r>
              <a:rPr lang="zh-CN" sz="1800" dirty="0" smtClean="0"/>
              <a:t> </a:t>
            </a:r>
            <a:r>
              <a:rPr lang="zh-CN" sz="1800" dirty="0"/>
              <a:t>and Traumatic Brain Injury</a:t>
            </a:r>
            <a:r>
              <a:rPr lang="zh-CN" sz="1800" dirty="0" smtClean="0"/>
              <a:t>.</a:t>
            </a:r>
            <a:endParaRPr lang="en-US" altLang="zh-CN" sz="1800" dirty="0" smtClean="0"/>
          </a:p>
          <a:p>
            <a:pPr marL="0" lvl="0" indent="457200" rtl="0">
              <a:spcBef>
                <a:spcPts val="0"/>
              </a:spcBef>
              <a:buNone/>
            </a:pPr>
            <a:endParaRPr lang="en-US" altLang="zh-CN" sz="1800" dirty="0"/>
          </a:p>
          <a:p>
            <a:pPr marL="0" lvl="0" indent="457200" rtl="0">
              <a:spcBef>
                <a:spcPts val="0"/>
              </a:spcBef>
              <a:buNone/>
            </a:pPr>
            <a:endParaRPr lang="zh-CN" sz="1800" dirty="0"/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zh-CN" sz="1800" dirty="0"/>
              <a:t>Food and Drug Administration (FDA) has approved this technology for the treatment of depression using standard coil which is capable of stimulating upper region of the brain.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System Design-Coils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40385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zh-CN"/>
              <a:t>Change angle 25 degree, 27.5degree, 32.5degree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28700"/>
            <a:ext cx="5823651" cy="326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648200" y="1028700"/>
            <a:ext cx="4038599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             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Current Project Status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132080" indent="0" rtl="0">
              <a:spcBef>
                <a:spcPts val="0"/>
              </a:spcBef>
              <a:buNone/>
            </a:pPr>
            <a:r>
              <a:rPr lang="zh-CN"/>
              <a:t>Complete Project Plan and Design document</a:t>
            </a:r>
          </a:p>
          <a:p>
            <a:pPr marL="132080" indent="0" rtl="0">
              <a:spcBef>
                <a:spcPts val="0"/>
              </a:spcBef>
              <a:buNone/>
            </a:pPr>
            <a:r>
              <a:rPr lang="zh-CN"/>
              <a:t>Comparing different coils</a:t>
            </a:r>
          </a:p>
          <a:p>
            <a:pPr marL="132080" indent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7" y="971687"/>
            <a:ext cx="6524625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Task Responsibility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buNone/>
            </a:pPr>
            <a:r>
              <a:rPr lang="zh-CN" sz="1800" dirty="0"/>
              <a:t>Aashwatth Agarwal - Team Leader, Key Concept Holder</a:t>
            </a:r>
          </a:p>
          <a:p>
            <a:pPr marL="457200" lvl="0" indent="-228600" rtl="0">
              <a:spcBef>
                <a:spcPts val="480"/>
              </a:spcBef>
            </a:pPr>
            <a:r>
              <a:rPr lang="zh-CN" sz="1400" dirty="0"/>
              <a:t>SEMCAD simulations</a:t>
            </a:r>
          </a:p>
          <a:p>
            <a:pPr marL="457200" lvl="0" indent="-228600" rtl="0">
              <a:spcBef>
                <a:spcPts val="480"/>
              </a:spcBef>
              <a:buSzPct val="100000"/>
            </a:pPr>
            <a:r>
              <a:rPr lang="zh-CN" sz="1400" dirty="0"/>
              <a:t>Documentation</a:t>
            </a:r>
          </a:p>
          <a:p>
            <a:pPr marL="0" lvl="0" indent="0" rtl="0">
              <a:spcBef>
                <a:spcPts val="480"/>
              </a:spcBef>
              <a:buNone/>
            </a:pPr>
            <a:endParaRPr sz="1800" dirty="0"/>
          </a:p>
          <a:p>
            <a:pPr marL="0" lvl="0" indent="0" rtl="0">
              <a:spcBef>
                <a:spcPts val="480"/>
              </a:spcBef>
              <a:buNone/>
            </a:pPr>
            <a:r>
              <a:rPr lang="zh-CN" sz="1800" dirty="0"/>
              <a:t>Dylan Jagger Rasmusson - Team Communication Leader, Key Concept Holder</a:t>
            </a:r>
          </a:p>
          <a:p>
            <a:pPr marL="457200" lvl="0" indent="-228600" rtl="0">
              <a:spcBef>
                <a:spcPts val="480"/>
              </a:spcBef>
            </a:pPr>
            <a:r>
              <a:rPr lang="zh-CN" sz="1400" dirty="0"/>
              <a:t>COMSOL </a:t>
            </a:r>
            <a:r>
              <a:rPr lang="zh-CN" sz="1400" dirty="0" smtClean="0"/>
              <a:t>analysis</a:t>
            </a:r>
            <a:endParaRPr lang="en-US" altLang="zh-CN" sz="1400" dirty="0" smtClean="0"/>
          </a:p>
          <a:p>
            <a:pPr marL="457200" lvl="0" indent="-228600" rtl="0">
              <a:spcBef>
                <a:spcPts val="480"/>
              </a:spcBef>
            </a:pPr>
            <a:r>
              <a:rPr lang="en-US" altLang="zh-CN" sz="1400" dirty="0" smtClean="0"/>
              <a:t>SolidWorks Design</a:t>
            </a:r>
            <a:endParaRPr lang="zh-CN" sz="1400" dirty="0"/>
          </a:p>
          <a:p>
            <a:pPr marL="0" lvl="0" indent="0" rtl="0"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1800" dirty="0"/>
          </a:p>
          <a:p>
            <a:pPr marL="0" lvl="0" indent="0" rtl="0">
              <a:spcBef>
                <a:spcPts val="480"/>
              </a:spcBef>
              <a:buNone/>
            </a:pPr>
            <a:r>
              <a:rPr lang="zh-CN" sz="1800" dirty="0"/>
              <a:t>Wentai Wang - Team Webmaster, Key Concept Holder</a:t>
            </a:r>
          </a:p>
          <a:p>
            <a:pPr marL="457200" lvl="0" indent="-228600" rtl="0">
              <a:spcBef>
                <a:spcPts val="480"/>
              </a:spcBef>
            </a:pPr>
            <a:r>
              <a:rPr lang="zh-CN" sz="1400" dirty="0"/>
              <a:t>SEMCAD simulations (part of)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zh-CN" sz="1400" dirty="0"/>
              <a:t>Coil configuration measurement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sz="1400" dirty="0"/>
              <a:t>Document creation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Plan for next Semester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 rtl="0">
              <a:spcBef>
                <a:spcPts val="0"/>
              </a:spcBef>
              <a:buNone/>
            </a:pPr>
            <a:r>
              <a:rPr lang="zh-CN" dirty="0"/>
              <a:t>Fabricate Triple Halo Coil and Test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t="2988"/>
          <a:stretch/>
        </p:blipFill>
        <p:spPr>
          <a:xfrm>
            <a:off x="457200" y="1065704"/>
            <a:ext cx="6534150" cy="120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							Q&amp;A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75280" indent="325120" rtl="0">
              <a:spcBef>
                <a:spcPts val="0"/>
              </a:spcBef>
              <a:buNone/>
            </a:pPr>
            <a:endParaRPr sz="4000">
              <a:solidFill>
                <a:srgbClr val="CE11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75280" indent="325120" rtl="0">
              <a:spcBef>
                <a:spcPts val="0"/>
              </a:spcBef>
              <a:buNone/>
            </a:pPr>
            <a:endParaRPr sz="4000">
              <a:solidFill>
                <a:srgbClr val="CE112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75280" indent="325120">
              <a:spcBef>
                <a:spcPts val="0"/>
              </a:spcBef>
              <a:buNone/>
            </a:pPr>
            <a:r>
              <a:rPr lang="zh-CN" sz="4000">
                <a:solidFill>
                  <a:srgbClr val="CE1126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Problem Statement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zh-CN" dirty="0"/>
              <a:t>Magnitude of magnetic fields decays rapidly as distance from the source increases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r>
              <a:rPr lang="zh-CN" dirty="0"/>
              <a:t>Current TMS coils can only stimulate the </a:t>
            </a:r>
            <a:r>
              <a:rPr lang="en-US" altLang="zh-CN" dirty="0" smtClean="0"/>
              <a:t>outer </a:t>
            </a:r>
            <a:r>
              <a:rPr lang="zh-CN" dirty="0" smtClean="0"/>
              <a:t>regions </a:t>
            </a:r>
            <a:r>
              <a:rPr lang="zh-CN" dirty="0"/>
              <a:t>of the brain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Moving Forward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Halo Coils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Triple Halo Coils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0060">
            <a:off x="518900" y="1631150"/>
            <a:ext cx="2783591" cy="28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5072">
            <a:off x="4645025" y="1631149"/>
            <a:ext cx="2587074" cy="28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Advantage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CN" dirty="0"/>
              <a:t>Able to stimulate deeper region inside the brain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zh-CN" dirty="0"/>
              <a:t>Can work great in treating depression, Parkison’s, PTSD, etc. which </a:t>
            </a:r>
            <a:r>
              <a:rPr lang="en-US" altLang="zh-CN" dirty="0" smtClean="0"/>
              <a:t>requires </a:t>
            </a:r>
            <a:r>
              <a:rPr lang="zh-CN" dirty="0" smtClean="0"/>
              <a:t>stimulation </a:t>
            </a:r>
            <a:r>
              <a:rPr lang="en-US" altLang="zh-CN" dirty="0" smtClean="0"/>
              <a:t>deep within </a:t>
            </a:r>
            <a:r>
              <a:rPr lang="zh-CN" dirty="0" smtClean="0"/>
              <a:t>the </a:t>
            </a:r>
            <a:r>
              <a:rPr lang="zh-CN" dirty="0"/>
              <a:t>brain.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Produces much better magnetic field strength as compared to Figure of Eight, and standard halo coil.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Functional Requirement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CN" dirty="0"/>
              <a:t>Achieve maximum stimulation of 150 V/m inside the deep region of the brain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The peak current should not exceed 5000 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The helmet should be able to move freely as directed</a:t>
            </a:r>
          </a:p>
          <a:p>
            <a:pPr marL="457200" lvl="0" indent="-228600">
              <a:spcBef>
                <a:spcPts val="0"/>
              </a:spcBef>
            </a:pPr>
            <a:r>
              <a:rPr lang="zh-CN" dirty="0"/>
              <a:t>Should be able to control it through computer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Non-functional Requirements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zh-CN" dirty="0"/>
              <a:t>Should be accurate in achieving consistent results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Should be reliable with low decay rate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Should be comfortable when applied over patients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Ensure complete safety of patients.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zh-CN" dirty="0"/>
              <a:t>Should be able to accomodate different head sizes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Potential Risk &amp; Mitigation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zh-CN" sz="2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Physical </a:t>
            </a:r>
            <a:r>
              <a:rPr 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Dangers</a:t>
            </a:r>
          </a:p>
          <a:p>
            <a:pPr marL="914400" lvl="1" indent="-228600" rtl="0"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Coil Temperature not to exceed </a:t>
            </a:r>
            <a:r>
              <a:rPr lang="en-US" altLang="zh-CN" sz="2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50</a:t>
            </a:r>
            <a:r>
              <a:rPr lang="en-US" altLang="zh-CN" sz="2400" baseline="300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◦</a:t>
            </a:r>
            <a:r>
              <a:rPr lang="en-US" altLang="zh-CN" sz="2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C</a:t>
            </a:r>
            <a:endParaRPr lang="zh-CN" sz="2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914400" lvl="1" indent="-228600" rtl="0"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Avoid excess stimulation to face/scalp</a:t>
            </a:r>
          </a:p>
          <a:p>
            <a:pPr marL="914400" lvl="1" indent="-228600" rtl="0">
              <a:spcBef>
                <a:spcPts val="0"/>
              </a:spcBef>
              <a:buClr>
                <a:srgbClr val="C00000"/>
              </a:buClr>
              <a:buSzPct val="100000"/>
            </a:pPr>
            <a:r>
              <a:rPr lang="zh-CN" sz="2400" dirty="0">
                <a:solidFill>
                  <a:srgbClr val="000000"/>
                </a:solidFill>
                <a:highlight>
                  <a:srgbClr val="FFFFFF"/>
                </a:highlight>
              </a:rPr>
              <a:t>Low focality could lead to neurological damage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sz="1400" dirty="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143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zh-CN"/>
              <a:t>Cost Estimate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zh-CN"/>
              <a:t>Device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zh-CN"/>
              <a:t>    Magstim Stimulator $20,000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zh-CN"/>
              <a:t>    Coils -$200-$400</a:t>
            </a:r>
          </a:p>
          <a:p>
            <a:pPr rtl="0">
              <a:spcBef>
                <a:spcPts val="0"/>
              </a:spcBef>
              <a:buNone/>
            </a:pPr>
            <a:r>
              <a:rPr lang="zh-CN"/>
              <a:t>	Case -$5.75/cubic inch material using 3D Printer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U_VisualID_PPT">
  <a:themeElements>
    <a:clrScheme name="ISU_VisualID_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621</Words>
  <Application>Microsoft Office PowerPoint</Application>
  <PresentationFormat>On-screen Show (16:9)</PresentationFormat>
  <Paragraphs>107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Arial Narrow</vt:lpstr>
      <vt:lpstr>Times New Roman</vt:lpstr>
      <vt:lpstr>ISU_VisualID_PPT</vt:lpstr>
      <vt:lpstr>Development of "Triple Halo Coil" for Deep Transcranial Magnetic Stimulation</vt:lpstr>
      <vt:lpstr>Transcranial Magnetic Stimulation (TMS)</vt:lpstr>
      <vt:lpstr>Problem Statement</vt:lpstr>
      <vt:lpstr>Moving Forward</vt:lpstr>
      <vt:lpstr>Advantage</vt:lpstr>
      <vt:lpstr>Functional Requirement</vt:lpstr>
      <vt:lpstr>Non-functional Requirements</vt:lpstr>
      <vt:lpstr>Potential Risk &amp; Mitigation</vt:lpstr>
      <vt:lpstr>Cost Estimate</vt:lpstr>
      <vt:lpstr>Project Milestones &amp; Schedule</vt:lpstr>
      <vt:lpstr>System Design-Stimulator</vt:lpstr>
      <vt:lpstr>Technology Platform Used</vt:lpstr>
      <vt:lpstr>System Design-Coils</vt:lpstr>
      <vt:lpstr>Magnetic Field Analysis - SemCADx</vt:lpstr>
      <vt:lpstr>Magnetic Field Analysis - SemCADx</vt:lpstr>
      <vt:lpstr>Test Plan</vt:lpstr>
      <vt:lpstr>Test Plan</vt:lpstr>
      <vt:lpstr>Test Plan Comparison</vt:lpstr>
      <vt:lpstr>System Design-Coils</vt:lpstr>
      <vt:lpstr>System Design-Coils</vt:lpstr>
      <vt:lpstr>Current Project Status</vt:lpstr>
      <vt:lpstr>Task Responsibility</vt:lpstr>
      <vt:lpstr>Plan for next Semester</vt:lpstr>
      <vt:lpstr>      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"Triple Halo Coil" for Deep Transcranial Magnetic Stimulation</dc:title>
  <dc:creator>Dylan Rasmusson</dc:creator>
  <cp:lastModifiedBy>Rasmusson, Dylan J</cp:lastModifiedBy>
  <cp:revision>9</cp:revision>
  <dcterms:modified xsi:type="dcterms:W3CDTF">2015-12-08T16:24:08Z</dcterms:modified>
</cp:coreProperties>
</file>